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32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10</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1:50 Jesus answered and said to him, "Because I said to you, 'I saw you under the fig tree,' do you believe? You will see greater things than these."  </a:t>
            </a:r>
            <a:r>
              <a:rPr lang="en-US" baseline="30000" dirty="0"/>
              <a:t>51</a:t>
            </a:r>
            <a:r>
              <a:rPr lang="en-US" dirty="0"/>
              <a:t> And He said to him, "Most assuredly, I say to you, hereafter you shall see heaven open, and the angels of God ascending and descending upon the Son of Man." </a:t>
            </a:r>
          </a:p>
          <a:p>
            <a:pPr eaLnBrk="1" hangingPunct="1"/>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 On the third day there was a wedding in Cana of Galilee, and the mother of Jesus was there.  </a:t>
            </a:r>
            <a:r>
              <a:rPr lang="en-US" baseline="30000" dirty="0"/>
              <a:t>2</a:t>
            </a:r>
            <a:r>
              <a:rPr lang="en-US" dirty="0"/>
              <a:t> Now both Jesus and His disciples were invited to the wedding.</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traditional site of Cana is nine miles north of Nazareth. </a:t>
            </a:r>
            <a:endParaRPr lang="en-US" dirty="0"/>
          </a:p>
        </p:txBody>
      </p:sp>
      <p:pic>
        <p:nvPicPr>
          <p:cNvPr id="9" name="Picture 2" descr="D:\Projectr\GIFFiles\New Testament Palesti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 y="1039091"/>
            <a:ext cx="8410575" cy="5494338"/>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p:cNvSpPr/>
          <p:nvPr/>
        </p:nvSpPr>
        <p:spPr bwMode="auto">
          <a:xfrm>
            <a:off x="3657600" y="2209800"/>
            <a:ext cx="1295400" cy="1066800"/>
          </a:xfrm>
          <a:prstGeom prst="ellipse">
            <a:avLst/>
          </a:prstGeom>
          <a:solidFill>
            <a:schemeClr val="accent1">
              <a:alpha val="24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2:3 And when they ran out of wine, the mother of Jesus said to Him, "They have no wine."  </a:t>
            </a:r>
            <a:r>
              <a:rPr lang="en-US" baseline="30000" dirty="0"/>
              <a:t>4</a:t>
            </a:r>
            <a:r>
              <a:rPr lang="en-US" dirty="0"/>
              <a:t> Jesus said to her, "Woman, what does your concern have to do with Me? My hour has not yet come."</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expression “My hour has not yet come,” is used to describe His </a:t>
            </a:r>
            <a:r>
              <a:rPr lang="en-US"/>
              <a:t>death </a:t>
            </a:r>
            <a:r>
              <a:rPr lang="en-US" smtClean="0"/>
              <a:t>in many </a:t>
            </a:r>
            <a:r>
              <a:rPr lang="en-US" dirty="0"/>
              <a:t>other passages (John 7:30; 8:20; 12:23, 27; 13:1; 17:1).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2:5 His mother said to the servants, "Whatever He says to you, do </a:t>
            </a:r>
            <a:r>
              <a:rPr lang="en-US" i="1" dirty="0"/>
              <a:t>it."</a:t>
            </a:r>
            <a:r>
              <a:rPr lang="en-US" dirty="0"/>
              <a:t>  </a:t>
            </a:r>
            <a:r>
              <a:rPr lang="en-US" baseline="30000" dirty="0"/>
              <a:t>6</a:t>
            </a:r>
            <a:r>
              <a:rPr lang="en-US" dirty="0"/>
              <a:t> Now there were set there six </a:t>
            </a:r>
            <a:r>
              <a:rPr lang="en-US" dirty="0" err="1"/>
              <a:t>waterpots</a:t>
            </a:r>
            <a:r>
              <a:rPr lang="en-US" dirty="0"/>
              <a:t> of stone, according to the manner of purification of the Jews, containing twenty or thirty gallons apiece.  </a:t>
            </a:r>
            <a:r>
              <a:rPr lang="en-US" baseline="30000" dirty="0"/>
              <a:t>7</a:t>
            </a:r>
            <a:r>
              <a:rPr lang="en-US" dirty="0"/>
              <a:t> Jesus said to them, "Fill the </a:t>
            </a:r>
            <a:r>
              <a:rPr lang="en-US" dirty="0" err="1"/>
              <a:t>waterpots</a:t>
            </a:r>
            <a:r>
              <a:rPr lang="en-US" dirty="0"/>
              <a:t> with water." And they filled them up to the brim.  </a:t>
            </a:r>
            <a:r>
              <a:rPr lang="en-US" baseline="30000" dirty="0"/>
              <a:t>8</a:t>
            </a:r>
            <a:r>
              <a:rPr lang="en-US" dirty="0"/>
              <a:t> And He said to them, "Draw </a:t>
            </a:r>
            <a:r>
              <a:rPr lang="en-US" i="1" dirty="0"/>
              <a:t>some </a:t>
            </a:r>
            <a:r>
              <a:rPr lang="en-US" dirty="0"/>
              <a:t>out now, and take </a:t>
            </a:r>
            <a:r>
              <a:rPr lang="en-US" i="1" dirty="0"/>
              <a:t>it </a:t>
            </a:r>
            <a:r>
              <a:rPr lang="en-US" dirty="0"/>
              <a:t>to the master of the feast." And they took </a:t>
            </a:r>
            <a:r>
              <a:rPr lang="en-US" i="1" dirty="0"/>
              <a:t>it.</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2:9 When the master of the feast had tasted the water that was made wine, and did not know where it came from (but the servants who had drawn the water knew), the master of the feast called the bridegroom.  </a:t>
            </a:r>
            <a:r>
              <a:rPr lang="en-US" baseline="30000" dirty="0"/>
              <a:t>10</a:t>
            </a:r>
            <a:r>
              <a:rPr lang="en-US" dirty="0"/>
              <a:t> And he said to him, "Every man at the beginning sets out the good wine, and when the </a:t>
            </a:r>
            <a:r>
              <a:rPr lang="en-US" i="1" dirty="0"/>
              <a:t>guests </a:t>
            </a:r>
            <a:r>
              <a:rPr lang="en-US" dirty="0"/>
              <a:t>have well drunk, then the inferior. You have kept the good wine until now!"  </a:t>
            </a:r>
            <a:r>
              <a:rPr lang="en-US" baseline="30000" dirty="0"/>
              <a:t>11</a:t>
            </a:r>
            <a:r>
              <a:rPr lang="en-US" dirty="0"/>
              <a:t> This beginning of signs Jesus did in Cana of Galilee, and manifested His glory; and His disciples believed in Him.</a:t>
            </a:r>
          </a:p>
          <a:p>
            <a:pPr eaLnBrk="1" hangingPunct="1"/>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Did </a:t>
            </a:r>
            <a:r>
              <a:rPr lang="en-US" dirty="0"/>
              <a:t>Jesus turn the water into fermented wine?</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Plato said, “Wine was always drunk diluted, and to drink it unmixed was looked on as barbarism” (Living Soberly, Righteously And Godly p. 20). Other sources suggest that they would mix six parts water to one part wine. It was not uncommon for people to mix their wine with water or milk.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In the Bible, the word “wine” can mean fermented (Gen. 9:20-26, 19:30-38) or unfermented (Isa. 16:10, 65:8; Joel 2:24). We have to consider the context to decide if the wine is fermented or unfermented.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1:35 Again, the next day, John stood with two of his disciples.  </a:t>
            </a:r>
            <a:r>
              <a:rPr lang="en-US" baseline="30000" dirty="0"/>
              <a:t>36</a:t>
            </a:r>
            <a:r>
              <a:rPr lang="en-US" dirty="0"/>
              <a:t> And looking at Jesus as He walked, he said, "Behold the Lamb of God!"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reason we know this is because there are many Scriptures that warn against the use of strong drink (Prov. 20:1, 21:17, 23:21, 31-35; 1 Cor. 6:10; Eph. 5:18). </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Habakkuk 2:15  “Woe to him who gives drink to his neighbor, Pressing </a:t>
            </a:r>
            <a:r>
              <a:rPr lang="en-US" i="1" dirty="0"/>
              <a:t>him to </a:t>
            </a:r>
            <a:r>
              <a:rPr lang="en-US" dirty="0"/>
              <a:t>your bottle, Even to make </a:t>
            </a:r>
            <a:r>
              <a:rPr lang="en-US" i="1" dirty="0"/>
              <a:t>him </a:t>
            </a:r>
            <a:r>
              <a:rPr lang="en-US" dirty="0"/>
              <a:t>drunk, That you may look on his nakedness!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first method was to boil the grapes down to a thick mixture called </a:t>
            </a:r>
            <a:r>
              <a:rPr lang="en-US" dirty="0" err="1"/>
              <a:t>defrutum</a:t>
            </a:r>
            <a:r>
              <a:rPr lang="en-US" dirty="0"/>
              <a:t>. They would use this to put on their bread and they would add water to it for a drink.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second method was to use wool or a similar material to filter the particles including the yeast from the grape juice (Isa. 25:6). This would prevent it from fermenting. Pliny said, “For all the sick, the wine is most useful when its forces have been broken by the strainer.” Pliny teaches us that they used this filtered juice for those who were sick, which means that Paul was most likely recommending unfermented wine for Timothy’s sickness (1 Tim. 5:23).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third method was to put the wine in a sealed container and put into a pond or a well which would keep it from fermenting. The Zondervan Pictorial Bible Dictionary describes it this way, “If you wish to have grape juice all year, put grape juice in an amphora and seal the cork with pith; sink it in a fish pond. After 30 days, take it out. It will be grape juice for a whole year.”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2:12 After this He went down to Capernaum, He, His mother, His brothers, and His disciples; and they did not stay there many days.</a:t>
            </a:r>
          </a:p>
        </p:txBody>
      </p:sp>
      <p:pic>
        <p:nvPicPr>
          <p:cNvPr id="3" name="Picture 2" descr="D:\Projectr\GIFFiles\New Testament Palesti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 y="1447800"/>
            <a:ext cx="8410575" cy="5494338"/>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bwMode="auto">
          <a:xfrm>
            <a:off x="4073236" y="2209800"/>
            <a:ext cx="1295400" cy="838200"/>
          </a:xfrm>
          <a:prstGeom prst="ellipse">
            <a:avLst/>
          </a:prstGeom>
          <a:solidFill>
            <a:schemeClr val="accent1">
              <a:alpha val="24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bg1"/>
              </a:solidFill>
              <a:effectLst/>
              <a:latin typeface="Tahoma" pitchFamily="34" charset="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457200" lvl="0" indent="-457200">
              <a:buFont typeface="Arial" pitchFamily="34" charset="0"/>
              <a:buChar char="•"/>
            </a:pPr>
            <a:r>
              <a:rPr lang="en-US" dirty="0"/>
              <a:t>He taught in Capernaum’s Synagogue on several occasions (Mk. 1:21; </a:t>
            </a:r>
            <a:r>
              <a:rPr lang="en-US" dirty="0" err="1"/>
              <a:t>Lk</a:t>
            </a:r>
            <a:r>
              <a:rPr lang="en-US" dirty="0"/>
              <a:t>. 4:31-38; Jn. 6:59).</a:t>
            </a:r>
          </a:p>
          <a:p>
            <a:pPr marL="457200" lvl="0" indent="-457200">
              <a:buFont typeface="Arial" pitchFamily="34" charset="0"/>
              <a:buChar char="•"/>
            </a:pPr>
            <a:r>
              <a:rPr lang="en-US" dirty="0"/>
              <a:t>He called five of His disciples here: the four fishermen (Mk. 1:16-21) and the tax collector (Mk. 2:13-14). </a:t>
            </a:r>
          </a:p>
          <a:p>
            <a:pPr eaLnBrk="1" hangingPunct="1"/>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741741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lvl="0"/>
            <a:r>
              <a:rPr lang="en-US" dirty="0"/>
              <a:t>He performed many miracles in this area: </a:t>
            </a:r>
          </a:p>
          <a:p>
            <a:pPr marL="971550" lvl="1" indent="-514350">
              <a:buFont typeface="+mj-lt"/>
              <a:buAutoNum type="arabicPeriod"/>
            </a:pPr>
            <a:r>
              <a:rPr lang="en-US" dirty="0"/>
              <a:t>Raised </a:t>
            </a:r>
            <a:r>
              <a:rPr lang="en-US" dirty="0" err="1"/>
              <a:t>Jarius</a:t>
            </a:r>
            <a:r>
              <a:rPr lang="en-US" dirty="0"/>
              <a:t>’ daughter from the dead (Mk. 5:22).</a:t>
            </a:r>
          </a:p>
          <a:p>
            <a:pPr marL="971550" lvl="1" indent="-514350">
              <a:buFont typeface="+mj-lt"/>
              <a:buAutoNum type="arabicPeriod"/>
            </a:pPr>
            <a:r>
              <a:rPr lang="en-US" dirty="0"/>
              <a:t>Healed the centurion’s servant (Mt. 8:5). This centurion built the synagogue in Capernaum (</a:t>
            </a:r>
            <a:r>
              <a:rPr lang="en-US" dirty="0" err="1"/>
              <a:t>Lk</a:t>
            </a:r>
            <a:r>
              <a:rPr lang="en-US" dirty="0"/>
              <a:t>. 7:1-5). </a:t>
            </a:r>
          </a:p>
          <a:p>
            <a:pPr marL="971550" lvl="1" indent="-514350">
              <a:buFont typeface="+mj-lt"/>
              <a:buAutoNum type="arabicPeriod"/>
            </a:pPr>
            <a:r>
              <a:rPr lang="en-US" dirty="0"/>
              <a:t>Healed a paralytic carried by four friends (Mk. 2:1-12). </a:t>
            </a:r>
          </a:p>
          <a:p>
            <a:pPr marL="971550" lvl="1" indent="-514350">
              <a:buFont typeface="+mj-lt"/>
              <a:buAutoNum type="arabicPeriod"/>
            </a:pPr>
            <a:r>
              <a:rPr lang="en-US" dirty="0"/>
              <a:t>Healed the fever of Peter’s mother-in-law (Mt. 8:14-15). </a:t>
            </a:r>
          </a:p>
          <a:p>
            <a:pPr marL="971550" lvl="1" indent="-514350">
              <a:buFont typeface="+mj-lt"/>
              <a:buAutoNum type="arabicPeriod"/>
            </a:pPr>
            <a:r>
              <a:rPr lang="en-US" dirty="0"/>
              <a:t>Healed the nobleman’s son in Capernaum from Cana (Jn. 4:46-54).</a:t>
            </a:r>
          </a:p>
          <a:p>
            <a:pPr marL="971550" lvl="1" indent="-514350">
              <a:buFont typeface="+mj-lt"/>
              <a:buAutoNum type="arabicPeriod"/>
            </a:pPr>
            <a:r>
              <a:rPr lang="en-US" dirty="0"/>
              <a:t>He cast out a demon (Mt. 12:22).</a:t>
            </a:r>
          </a:p>
          <a:p>
            <a:pPr marL="971550" lvl="1" indent="-514350">
              <a:buFont typeface="+mj-lt"/>
              <a:buAutoNum type="arabicPeriod"/>
            </a:pPr>
            <a:r>
              <a:rPr lang="en-US" dirty="0"/>
              <a:t>He paid the tax with a coin from a fish’s mouth (Mt. 17:24-27). </a:t>
            </a:r>
          </a:p>
          <a:p>
            <a:r>
              <a:rPr lang="en-US" dirty="0"/>
              <a:t> </a:t>
            </a:r>
          </a:p>
          <a:p>
            <a:pPr eaLnBrk="1" hangingPunct="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anim calcmode="lin" valueType="num">
                                      <p:cBhvr additive="base">
                                        <p:cTn id="7" dur="5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0">
                                            <p:txEl>
                                              <p:pRg st="2" end="2"/>
                                            </p:txEl>
                                          </p:spTgt>
                                        </p:tgtEl>
                                        <p:attrNameLst>
                                          <p:attrName>style.visibility</p:attrName>
                                        </p:attrNameLst>
                                      </p:cBhvr>
                                      <p:to>
                                        <p:strVal val="visible"/>
                                      </p:to>
                                    </p:set>
                                    <p:anim calcmode="lin" valueType="num">
                                      <p:cBhvr additive="base">
                                        <p:cTn id="13" dur="500" fill="hold"/>
                                        <p:tgtEl>
                                          <p:spTgt spid="276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0">
                                            <p:txEl>
                                              <p:pRg st="3" end="3"/>
                                            </p:txEl>
                                          </p:spTgt>
                                        </p:tgtEl>
                                        <p:attrNameLst>
                                          <p:attrName>style.visibility</p:attrName>
                                        </p:attrNameLst>
                                      </p:cBhvr>
                                      <p:to>
                                        <p:strVal val="visible"/>
                                      </p:to>
                                    </p:set>
                                    <p:anim calcmode="lin" valueType="num">
                                      <p:cBhvr additive="base">
                                        <p:cTn id="19" dur="5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50">
                                            <p:txEl>
                                              <p:pRg st="4" end="4"/>
                                            </p:txEl>
                                          </p:spTgt>
                                        </p:tgtEl>
                                        <p:attrNameLst>
                                          <p:attrName>style.visibility</p:attrName>
                                        </p:attrNameLst>
                                      </p:cBhvr>
                                      <p:to>
                                        <p:strVal val="visible"/>
                                      </p:to>
                                    </p:set>
                                    <p:anim calcmode="lin" valueType="num">
                                      <p:cBhvr additive="base">
                                        <p:cTn id="25" dur="5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650">
                                            <p:txEl>
                                              <p:pRg st="5" end="5"/>
                                            </p:txEl>
                                          </p:spTgt>
                                        </p:tgtEl>
                                        <p:attrNameLst>
                                          <p:attrName>style.visibility</p:attrName>
                                        </p:attrNameLst>
                                      </p:cBhvr>
                                      <p:to>
                                        <p:strVal val="visible"/>
                                      </p:to>
                                    </p:set>
                                    <p:anim calcmode="lin" valueType="num">
                                      <p:cBhvr additive="base">
                                        <p:cTn id="31" dur="5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650">
                                            <p:txEl>
                                              <p:pRg st="6" end="6"/>
                                            </p:txEl>
                                          </p:spTgt>
                                        </p:tgtEl>
                                        <p:attrNameLst>
                                          <p:attrName>style.visibility</p:attrName>
                                        </p:attrNameLst>
                                      </p:cBhvr>
                                      <p:to>
                                        <p:strVal val="visible"/>
                                      </p:to>
                                    </p:set>
                                    <p:anim calcmode="lin" valueType="num">
                                      <p:cBhvr additive="base">
                                        <p:cTn id="37" dur="500" fill="hold"/>
                                        <p:tgtEl>
                                          <p:spTgt spid="2765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650">
                                            <p:txEl>
                                              <p:pRg st="7" end="7"/>
                                            </p:txEl>
                                          </p:spTgt>
                                        </p:tgtEl>
                                        <p:attrNameLst>
                                          <p:attrName>style.visibility</p:attrName>
                                        </p:attrNameLst>
                                      </p:cBhvr>
                                      <p:to>
                                        <p:strVal val="visible"/>
                                      </p:to>
                                    </p:set>
                                    <p:anim calcmode="lin" valueType="num">
                                      <p:cBhvr additive="base">
                                        <p:cTn id="43" dur="500" fill="hold"/>
                                        <p:tgtEl>
                                          <p:spTgt spid="2765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6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650">
                                            <p:txEl>
                                              <p:pRg st="8" end="8"/>
                                            </p:txEl>
                                          </p:spTgt>
                                        </p:tgtEl>
                                        <p:attrNameLst>
                                          <p:attrName>style.visibility</p:attrName>
                                        </p:attrNameLst>
                                      </p:cBhvr>
                                      <p:to>
                                        <p:strVal val="visible"/>
                                      </p:to>
                                    </p:set>
                                    <p:anim calcmode="lin" valueType="num">
                                      <p:cBhvr additive="base">
                                        <p:cTn id="49" dur="500" fill="hold"/>
                                        <p:tgtEl>
                                          <p:spTgt spid="27650">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765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Matthew 11:23 "And you, Capernaum, who are exalted to heaven, will be brought down to Hades; for if the mighty works which were done in you had been done in Sodom, it would have remained until this day.  </a:t>
            </a:r>
            <a:r>
              <a:rPr lang="en-US" baseline="30000" dirty="0"/>
              <a:t>24</a:t>
            </a:r>
            <a:r>
              <a:rPr lang="en-US" dirty="0"/>
              <a:t> "But I say to you that it shall be more tolerable for the land of Sodom in the day of judgment than for you." (also Luke 10:15)</a:t>
            </a:r>
          </a:p>
          <a:p>
            <a:pPr eaLnBrk="1" hangingPunct="1"/>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1:37 The two disciples heard him speak, and they followed Jesus.  </a:t>
            </a:r>
            <a:r>
              <a:rPr lang="en-US" baseline="30000" dirty="0"/>
              <a:t>38</a:t>
            </a:r>
            <a:r>
              <a:rPr lang="en-US" dirty="0"/>
              <a:t> Then Jesus turned, and seeing them following, said to them, "What do you seek?" They said to Him, "Rabbi" (which is to say, when translated, Teacher), "where are You staying?"  </a:t>
            </a:r>
            <a:r>
              <a:rPr lang="en-US" baseline="30000" dirty="0"/>
              <a:t>39</a:t>
            </a:r>
            <a:r>
              <a:rPr lang="en-US" dirty="0"/>
              <a:t> He said to them, "Come and see." They came and saw where He was staying, and remained with Him that day (now it was about the tenth hour).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1:40 One of the two who heard John </a:t>
            </a:r>
            <a:r>
              <a:rPr lang="en-US" i="1" dirty="0"/>
              <a:t>speak, </a:t>
            </a:r>
            <a:r>
              <a:rPr lang="en-US" dirty="0"/>
              <a:t>and followed Him, was Andrew, Simon Peter's brother.  </a:t>
            </a:r>
            <a:r>
              <a:rPr lang="en-US" baseline="30000" dirty="0"/>
              <a:t>41</a:t>
            </a:r>
            <a:r>
              <a:rPr lang="en-US" dirty="0"/>
              <a:t> He first found his own brother Simon, and said to him, "We have found the Messiah" (which is translated, the Christ).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Bible does not teach us much about Andrew, but he was good at bringing people to Jesus. </a:t>
            </a:r>
          </a:p>
          <a:p>
            <a:r>
              <a:rPr lang="en-US" dirty="0"/>
              <a:t> </a:t>
            </a:r>
          </a:p>
          <a:p>
            <a:pPr marL="457200" lvl="0" indent="-457200">
              <a:buFont typeface="Arial" pitchFamily="34" charset="0"/>
              <a:buChar char="•"/>
            </a:pPr>
            <a:r>
              <a:rPr lang="en-US" dirty="0"/>
              <a:t>He brought his brother Peter. </a:t>
            </a:r>
          </a:p>
          <a:p>
            <a:pPr marL="457200" lvl="0" indent="-457200">
              <a:buFont typeface="Arial" pitchFamily="34" charset="0"/>
              <a:buChar char="•"/>
            </a:pPr>
            <a:r>
              <a:rPr lang="en-US" dirty="0"/>
              <a:t>He found the lad who had five barley loaves and two fishes (Jn. 6:8ff).</a:t>
            </a:r>
          </a:p>
          <a:p>
            <a:pPr marL="457200" lvl="0" indent="-457200">
              <a:buFont typeface="Arial" pitchFamily="34" charset="0"/>
              <a:buChar char="•"/>
            </a:pPr>
            <a:r>
              <a:rPr lang="en-US" dirty="0"/>
              <a:t>Andrew and Philip brought some Greeks to Jesus (Jn. 12:22ff).</a:t>
            </a:r>
          </a:p>
          <a:p>
            <a:pPr marL="457200" lvl="0" indent="-457200">
              <a:buFont typeface="Arial" pitchFamily="34" charset="0"/>
              <a:buChar char="•"/>
            </a:pPr>
            <a:r>
              <a:rPr lang="en-US" dirty="0"/>
              <a:t>He found himself within the inner circle of Jesus’ closest disciples at the Mount of Olives (Mk. 13:3). </a:t>
            </a:r>
          </a:p>
          <a:p>
            <a:pPr marL="457200" lvl="0" indent="-457200">
              <a:buFont typeface="Arial" pitchFamily="34" charset="0"/>
              <a:buChar char="•"/>
            </a:pPr>
            <a:r>
              <a:rPr lang="en-US" dirty="0"/>
              <a:t>Tradition teaches that Andrew was crucified in an X position. </a:t>
            </a:r>
          </a:p>
          <a:p>
            <a:pPr marL="457200" indent="-457200" eaLnBrk="1" hangingPunct="1">
              <a:buFont typeface="Arial" pitchFamily="34" charset="0"/>
              <a:buChar char="•"/>
            </a:pP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1:41 He first found his own brother Simon, and said to him, "We have found the Messiah" (which is translated, the Christ).  </a:t>
            </a:r>
            <a:r>
              <a:rPr lang="en-US" baseline="30000" dirty="0"/>
              <a:t>42</a:t>
            </a:r>
            <a:r>
              <a:rPr lang="en-US" dirty="0"/>
              <a:t> And he brought him to Jesus. Now when Jesus looked at him, He said, "You are Simon the son of Jonah. You shall be called </a:t>
            </a:r>
            <a:r>
              <a:rPr lang="en-US" dirty="0" err="1"/>
              <a:t>Cephas</a:t>
            </a:r>
            <a:r>
              <a:rPr lang="en-US" dirty="0"/>
              <a:t>" (which is translated, A Stone). </a:t>
            </a:r>
          </a:p>
          <a:p>
            <a:r>
              <a:rPr lang="en-US" dirty="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6927"/>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1:43 The following day Jesus wanted to go to Galilee, and He found Philip and said to him, "Follow Me."  </a:t>
            </a:r>
            <a:r>
              <a:rPr lang="en-US" baseline="30000" dirty="0"/>
              <a:t>44</a:t>
            </a:r>
            <a:r>
              <a:rPr lang="en-US" dirty="0"/>
              <a:t> Now Philip was from Bethsaida, the city of Andrew and Peter. </a:t>
            </a:r>
          </a:p>
          <a:p>
            <a:r>
              <a:rPr lang="en-US" dirty="0"/>
              <a:t> </a:t>
            </a:r>
          </a:p>
          <a:p>
            <a:pPr eaLnBrk="1" hangingPunct="1"/>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6927"/>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1:45 Philip found Nathanael and said to him, "We have found Him of whom Moses in the law, and also the prophets, wrote -- Jesus of Nazareth, the son of Joseph."  </a:t>
            </a:r>
            <a:r>
              <a:rPr lang="en-US" baseline="30000" dirty="0"/>
              <a:t>46</a:t>
            </a:r>
            <a:r>
              <a:rPr lang="en-US" dirty="0"/>
              <a:t> And Nathanael said to him, "Can anything good come out of Nazareth?" Philip said to him, "Come and see." </a:t>
            </a:r>
          </a:p>
          <a:p>
            <a:pPr eaLnBrk="1" hangingPunct="1"/>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1:47 Jesus saw Nathanael coming toward Him, and said of him, "Behold, an Israelite indeed, in whom is no deceit!"  </a:t>
            </a:r>
            <a:r>
              <a:rPr lang="en-US" baseline="30000" dirty="0"/>
              <a:t>48</a:t>
            </a:r>
            <a:r>
              <a:rPr lang="en-US" dirty="0"/>
              <a:t> Nathanael said to Him, "How do You know me?" Jesus answered and said to him, "Before Philip called you, when you were under the fig tree, I saw you."  </a:t>
            </a:r>
            <a:r>
              <a:rPr lang="en-US" baseline="30000" dirty="0"/>
              <a:t>49</a:t>
            </a:r>
            <a:r>
              <a:rPr lang="en-US" dirty="0"/>
              <a:t> Nathanael answered and said to Him, "Rabbi, You are the Son of God! You are the King of Israel!" </a:t>
            </a:r>
          </a:p>
          <a:p>
            <a:pPr eaLnBrk="1" hangingPunct="1"/>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5207</TotalTime>
  <Words>1542</Words>
  <Application>Microsoft Office PowerPoint</Application>
  <PresentationFormat>On-screen Show (4:3)</PresentationFormat>
  <Paragraphs>46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49</cp:revision>
  <dcterms:created xsi:type="dcterms:W3CDTF">2006-12-19T00:50:39Z</dcterms:created>
  <dcterms:modified xsi:type="dcterms:W3CDTF">2013-04-14T21:53:58Z</dcterms:modified>
</cp:coreProperties>
</file>